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2" r:id="rId6"/>
    <p:sldId id="271" r:id="rId7"/>
    <p:sldId id="269" r:id="rId8"/>
    <p:sldId id="267" r:id="rId9"/>
    <p:sldId id="270" r:id="rId10"/>
    <p:sldId id="260" r:id="rId11"/>
    <p:sldId id="261" r:id="rId12"/>
    <p:sldId id="262" r:id="rId13"/>
    <p:sldId id="263" r:id="rId14"/>
    <p:sldId id="268" r:id="rId15"/>
    <p:sldId id="264" r:id="rId16"/>
    <p:sldId id="265" r:id="rId17"/>
    <p:sldId id="266" r:id="rId18"/>
  </p:sldIdLst>
  <p:sldSz cx="9144000" cy="5143500" type="screen16x9"/>
  <p:notesSz cx="6858000" cy="9144000"/>
  <p:embeddedFontLst>
    <p:embeddedFont>
      <p:font typeface="Manrope"/>
      <p:regular r:id="rId20"/>
      <p:bold r:id="rId21"/>
    </p:embeddedFont>
    <p:embeddedFont>
      <p:font typeface="Manrope SemiBold" pitchFamily="2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1"/>
    <p:restoredTop sz="94786"/>
  </p:normalViewPr>
  <p:slideViewPr>
    <p:cSldViewPr snapToGrid="0">
      <p:cViewPr varScale="1">
        <p:scale>
          <a:sx n="203" d="100"/>
          <a:sy n="203" d="100"/>
        </p:scale>
        <p:origin x="19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b6c7e6215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8" name="Google Shape;78;g3b6c7e6215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6c7e6215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84" name="Google Shape;84;g3b6c7e6215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b6c7e6215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0" name="Google Shape;90;g3b6c7e6215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b6c7e6215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6" name="Google Shape;96;g3b6c7e6215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40369150-CE12-47C7-1544-D4D8EA5E0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b6c7e62156_0_38:notes">
            <a:extLst>
              <a:ext uri="{FF2B5EF4-FFF2-40B4-BE49-F238E27FC236}">
                <a16:creationId xmlns:a16="http://schemas.microsoft.com/office/drawing/2014/main" id="{0BA0C700-7A5F-90F1-1BD7-35B9AD0682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6" name="Google Shape;96;g3b6c7e62156_0_38:notes">
            <a:extLst>
              <a:ext uri="{FF2B5EF4-FFF2-40B4-BE49-F238E27FC236}">
                <a16:creationId xmlns:a16="http://schemas.microsoft.com/office/drawing/2014/main" id="{9C875357-D5A4-FD78-6B01-411BA98777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168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6c7e6215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02" name="Google Shape;102;g3b6c7e6215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6c7e6215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08" name="Google Shape;108;g3b6c7e6215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b6c7e6215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14" name="Google Shape;114;g3b6c7e6215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6c7e6215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60" name="Google Shape;60;g3b6c7e6215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6c7e6215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66" name="Google Shape;66;g3b6c7e6215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6c7e6215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2" name="Google Shape;72;g3b6c7e6215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52E4B3C5-873E-83BB-B787-0B11F939F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6c7e62156_0_18:notes">
            <a:extLst>
              <a:ext uri="{FF2B5EF4-FFF2-40B4-BE49-F238E27FC236}">
                <a16:creationId xmlns:a16="http://schemas.microsoft.com/office/drawing/2014/main" id="{75D54817-34E0-FE6C-7092-80FD85E8ED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2" name="Google Shape;72;g3b6c7e62156_0_18:notes">
            <a:extLst>
              <a:ext uri="{FF2B5EF4-FFF2-40B4-BE49-F238E27FC236}">
                <a16:creationId xmlns:a16="http://schemas.microsoft.com/office/drawing/2014/main" id="{A04D7017-66B6-AA7A-89AA-AFF5D4488F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481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B8FF1274-5AC3-902D-D886-BB6108688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6c7e62156_0_18:notes">
            <a:extLst>
              <a:ext uri="{FF2B5EF4-FFF2-40B4-BE49-F238E27FC236}">
                <a16:creationId xmlns:a16="http://schemas.microsoft.com/office/drawing/2014/main" id="{32FC63F3-988D-7AAE-2846-FFD3DFD1B7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2" name="Google Shape;72;g3b6c7e62156_0_18:notes">
            <a:extLst>
              <a:ext uri="{FF2B5EF4-FFF2-40B4-BE49-F238E27FC236}">
                <a16:creationId xmlns:a16="http://schemas.microsoft.com/office/drawing/2014/main" id="{11CA3B6F-101D-C30B-ED89-6086C5EFA9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819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67206190-B8F3-2DFA-3945-F7887359E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6c7e62156_0_18:notes">
            <a:extLst>
              <a:ext uri="{FF2B5EF4-FFF2-40B4-BE49-F238E27FC236}">
                <a16:creationId xmlns:a16="http://schemas.microsoft.com/office/drawing/2014/main" id="{1E34ADDA-EDC8-29E7-74D9-4CA1558DB6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2" name="Google Shape;72;g3b6c7e62156_0_18:notes">
            <a:extLst>
              <a:ext uri="{FF2B5EF4-FFF2-40B4-BE49-F238E27FC236}">
                <a16:creationId xmlns:a16="http://schemas.microsoft.com/office/drawing/2014/main" id="{2C68FCC0-9C39-FEA5-402F-DFF93EECA6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707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5C2B338F-09F3-8AF8-7864-69E5701D4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b6c7e62156_0_23:notes">
            <a:extLst>
              <a:ext uri="{FF2B5EF4-FFF2-40B4-BE49-F238E27FC236}">
                <a16:creationId xmlns:a16="http://schemas.microsoft.com/office/drawing/2014/main" id="{B72BE7EB-45F8-83EF-B2DD-2E0943AD09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8" name="Google Shape;78;g3b6c7e62156_0_23:notes">
            <a:extLst>
              <a:ext uri="{FF2B5EF4-FFF2-40B4-BE49-F238E27FC236}">
                <a16:creationId xmlns:a16="http://schemas.microsoft.com/office/drawing/2014/main" id="{E644ECA9-D585-C4A8-458D-771FE28EDF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83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B4475F0A-88E7-303B-C6B1-C3D5CCCD4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6c7e62156_0_18:notes">
            <a:extLst>
              <a:ext uri="{FF2B5EF4-FFF2-40B4-BE49-F238E27FC236}">
                <a16:creationId xmlns:a16="http://schemas.microsoft.com/office/drawing/2014/main" id="{01B0AA00-29A1-4395-021B-99D3180519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2" name="Google Shape;72;g3b6c7e62156_0_18:notes">
            <a:extLst>
              <a:ext uri="{FF2B5EF4-FFF2-40B4-BE49-F238E27FC236}">
                <a16:creationId xmlns:a16="http://schemas.microsoft.com/office/drawing/2014/main" id="{FE8D48DF-839E-E5E8-DD75-BF7E70BB7E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796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tscfghgboard – 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83675" y="344699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Name : Blue Pill</a:t>
            </a:r>
            <a:endParaRPr sz="16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83680" y="429816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70000"/>
              </a:lnSpc>
            </a:pPr>
            <a:r>
              <a:rPr lang="en-GB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Problem Statement : AI for Retail, Commerce &amp; Market Intelligence</a:t>
            </a:r>
            <a:endParaRPr sz="16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83663" y="385445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80000"/>
              </a:lnSpc>
            </a:pPr>
            <a:r>
              <a:rPr lang="en-GB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Leader Name : TUMATI SUHAS PRANAY</a:t>
            </a:r>
            <a:endParaRPr sz="16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89450" y="482550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8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Process flow diagram or Use-case diagram</a:t>
            </a:r>
            <a:endParaRPr sz="1800" b="1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" name="Picture 3" descr="A diagram of a business process&#10;&#10;AI-generated content may be incorrect.">
            <a:extLst>
              <a:ext uri="{FF2B5EF4-FFF2-40B4-BE49-F238E27FC236}">
                <a16:creationId xmlns:a16="http://schemas.microsoft.com/office/drawing/2014/main" id="{E6A37C55-C36E-AC8B-E60B-1015508D8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82" y="870701"/>
            <a:ext cx="7091057" cy="3939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DA69D6-AAA4-F52E-E2FB-47CF9B5FE1C1}"/>
              </a:ext>
            </a:extLst>
          </p:cNvPr>
          <p:cNvSpPr txBox="1"/>
          <p:nvPr/>
        </p:nvSpPr>
        <p:spPr>
          <a:xfrm>
            <a:off x="1178461" y="4810099"/>
            <a:ext cx="64427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dirty="0"/>
              <a:t>All AI analyses run in parallel and converge into a unified, explainable recommendation reviewed by humans before action.</a:t>
            </a:r>
            <a:endParaRPr lang="en-US" sz="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45000" y="495250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20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Wireframes/Mock diagrams of the proposed solution</a:t>
            </a:r>
            <a:endParaRPr sz="2000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1E32F0-45EC-4659-F6E8-CC73C7B0B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9" y="1001893"/>
            <a:ext cx="4464051" cy="2491562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2BEB23-2BB0-4EEB-9709-C6EA3F30D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880" y="1001893"/>
            <a:ext cx="4171950" cy="2328531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BCACEA-F7E9-F839-CC31-7A5AEB3D1F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3880" y="3293091"/>
            <a:ext cx="4175648" cy="16980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-18" y="438100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8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Architecture diagram of the proposed solution:</a:t>
            </a:r>
            <a:endParaRPr sz="1800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" name="Picture 2" descr="A diagram of a retail and marketplace decision intelligence&#10;&#10;AI-generated content may be incorrect.">
            <a:extLst>
              <a:ext uri="{FF2B5EF4-FFF2-40B4-BE49-F238E27FC236}">
                <a16:creationId xmlns:a16="http://schemas.microsoft.com/office/drawing/2014/main" id="{936F14BE-FC29-8727-E347-2F5D45793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10" y="903536"/>
            <a:ext cx="6981840" cy="38788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B3D6DD-FC18-5E0C-6F6B-E04380A86018}"/>
              </a:ext>
            </a:extLst>
          </p:cNvPr>
          <p:cNvSpPr txBox="1"/>
          <p:nvPr/>
        </p:nvSpPr>
        <p:spPr>
          <a:xfrm>
            <a:off x="3206750" y="4782350"/>
            <a:ext cx="2786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000" b="1" i="1" dirty="0">
                <a:solidFill>
                  <a:schemeClr val="tx1"/>
                </a:solidFill>
                <a:latin typeface="Arial" panose="020B0604020202020204" pitchFamily="34" charset="0"/>
              </a:rPr>
              <a:t>Built using fully managed AWS AI services</a:t>
            </a:r>
          </a:p>
          <a:p>
            <a:endParaRPr lang="en-US" sz="1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83100" y="584150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7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Technologies to be used in the solution:</a:t>
            </a:r>
            <a:endParaRPr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E921BF-0824-5230-2E9C-CD8D344DC85C}"/>
              </a:ext>
            </a:extLst>
          </p:cNvPr>
          <p:cNvSpPr txBox="1"/>
          <p:nvPr/>
        </p:nvSpPr>
        <p:spPr>
          <a:xfrm>
            <a:off x="292650" y="1097639"/>
            <a:ext cx="6917278" cy="389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300" b="1" dirty="0"/>
              <a:t>Cloud Platform</a:t>
            </a:r>
          </a:p>
          <a:p>
            <a:r>
              <a:rPr lang="en-IN" sz="1300" b="1" dirty="0"/>
              <a:t>Amazon Web Services (AWS)</a:t>
            </a:r>
            <a:r>
              <a:rPr lang="en-IN" sz="1300" dirty="0"/>
              <a:t> – scalable, secure, managed cloud infrastructure</a:t>
            </a:r>
          </a:p>
          <a:p>
            <a:endParaRPr lang="en-IN" sz="1300" dirty="0"/>
          </a:p>
          <a:p>
            <a:r>
              <a:rPr lang="en-IN" sz="1300" b="1" dirty="0"/>
              <a:t>Data Ingestion &amp; Processing</a:t>
            </a:r>
          </a:p>
          <a:p>
            <a:r>
              <a:rPr lang="en-IN" sz="1300" b="1" dirty="0"/>
              <a:t>Amazon S3</a:t>
            </a:r>
            <a:r>
              <a:rPr lang="en-IN" sz="1300" dirty="0"/>
              <a:t> – centralized data lake for sales, pricing, reviews, news, and documents</a:t>
            </a:r>
          </a:p>
          <a:p>
            <a:r>
              <a:rPr lang="en-IN" sz="1300" b="1" dirty="0"/>
              <a:t>AWS Lambda</a:t>
            </a:r>
            <a:r>
              <a:rPr lang="en-IN" sz="1300" dirty="0"/>
              <a:t> – serverless ingestion and event-driven processing</a:t>
            </a:r>
          </a:p>
          <a:p>
            <a:r>
              <a:rPr lang="en-IN" sz="1300" b="1" dirty="0"/>
              <a:t>AWS Glue</a:t>
            </a:r>
            <a:r>
              <a:rPr lang="en-IN" sz="1300" dirty="0"/>
              <a:t> – data transformation, schema management, and ETL pipelines</a:t>
            </a:r>
            <a:br>
              <a:rPr lang="en-IN" sz="1300" dirty="0"/>
            </a:br>
            <a:endParaRPr lang="en-IN" sz="1300" dirty="0"/>
          </a:p>
          <a:p>
            <a:r>
              <a:rPr lang="en-IN" sz="1300" b="1" dirty="0"/>
              <a:t>AI &amp; Machine Learning</a:t>
            </a:r>
          </a:p>
          <a:p>
            <a:r>
              <a:rPr lang="en-IN" sz="1300" b="1" dirty="0"/>
              <a:t>Amazon Forecast</a:t>
            </a:r>
            <a:r>
              <a:rPr lang="en-IN" sz="1300" dirty="0"/>
              <a:t> – demand forecasting with seasonality and festival awareness</a:t>
            </a:r>
          </a:p>
          <a:p>
            <a:r>
              <a:rPr lang="en-IN" sz="1300" b="1" dirty="0"/>
              <a:t>Amazon SageMaker</a:t>
            </a:r>
            <a:r>
              <a:rPr lang="en-IN" sz="1300" dirty="0"/>
              <a:t> – pricing optimization, elasticity </a:t>
            </a:r>
            <a:r>
              <a:rPr lang="en-IN" sz="1300" dirty="0" err="1"/>
              <a:t>modeling</a:t>
            </a:r>
            <a:r>
              <a:rPr lang="en-IN" sz="1300" dirty="0"/>
              <a:t>, risk scoring models</a:t>
            </a:r>
          </a:p>
          <a:p>
            <a:r>
              <a:rPr lang="en-IN" sz="1300" b="1" dirty="0"/>
              <a:t>Amazon Comprehend</a:t>
            </a:r>
            <a:r>
              <a:rPr lang="en-IN" sz="1300" dirty="0"/>
              <a:t> – customer sentiment analysis and text classification</a:t>
            </a:r>
          </a:p>
          <a:p>
            <a:r>
              <a:rPr lang="en-IN" sz="1300" b="1" dirty="0"/>
              <a:t>Amazon </a:t>
            </a:r>
            <a:r>
              <a:rPr lang="en-IN" sz="1300" b="1" dirty="0" err="1"/>
              <a:t>Textract</a:t>
            </a:r>
            <a:r>
              <a:rPr lang="en-IN" sz="1300" dirty="0"/>
              <a:t> – OCR and data extraction from KYC and compliance documents</a:t>
            </a:r>
          </a:p>
          <a:p>
            <a:r>
              <a:rPr lang="en-IN" sz="1300" b="1" dirty="0"/>
              <a:t>Amazon Bedrock</a:t>
            </a:r>
            <a:r>
              <a:rPr lang="en-IN" sz="1300" dirty="0"/>
              <a:t> – generative AI for insight summarization, reasoning, and AI copilot chat</a:t>
            </a:r>
          </a:p>
          <a:p>
            <a:endParaRPr lang="en-IN" sz="1300" dirty="0"/>
          </a:p>
          <a:p>
            <a:r>
              <a:rPr lang="en-IN" sz="1300" b="1" dirty="0"/>
              <a:t>Workflow Orchestration</a:t>
            </a:r>
          </a:p>
          <a:p>
            <a:r>
              <a:rPr lang="en-IN" sz="1300" b="1" dirty="0"/>
              <a:t>AWS Step Functions</a:t>
            </a:r>
            <a:r>
              <a:rPr lang="en-IN" sz="1300" dirty="0"/>
              <a:t> – coordinating multi-step AI workflows and parallel execution</a:t>
            </a:r>
          </a:p>
          <a:p>
            <a:endParaRPr lang="en-IN" sz="1300" dirty="0"/>
          </a:p>
          <a:p>
            <a:endParaRPr lang="en-US" sz="13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BA282104-B2C4-07D7-9C68-16400F9CC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 title="Artboarddfghjk – 6.png">
            <a:extLst>
              <a:ext uri="{FF2B5EF4-FFF2-40B4-BE49-F238E27FC236}">
                <a16:creationId xmlns:a16="http://schemas.microsoft.com/office/drawing/2014/main" id="{183D25D7-0A46-D16D-DF1B-4F8BE35B031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>
            <a:extLst>
              <a:ext uri="{FF2B5EF4-FFF2-40B4-BE49-F238E27FC236}">
                <a16:creationId xmlns:a16="http://schemas.microsoft.com/office/drawing/2014/main" id="{33DDFCF3-701D-536A-B0B2-1E463599C8C7}"/>
              </a:ext>
            </a:extLst>
          </p:cNvPr>
          <p:cNvSpPr txBox="1"/>
          <p:nvPr/>
        </p:nvSpPr>
        <p:spPr>
          <a:xfrm>
            <a:off x="83100" y="584150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7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Technologies to be used in the solution:</a:t>
            </a:r>
            <a:endParaRPr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393AD4-F801-B1DC-EDE6-78D4837FBDA1}"/>
              </a:ext>
            </a:extLst>
          </p:cNvPr>
          <p:cNvSpPr txBox="1"/>
          <p:nvPr/>
        </p:nvSpPr>
        <p:spPr>
          <a:xfrm>
            <a:off x="299000" y="1117600"/>
            <a:ext cx="6091732" cy="2693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300" b="1" dirty="0"/>
              <a:t>Data Storage &amp; Analytics</a:t>
            </a:r>
          </a:p>
          <a:p>
            <a:r>
              <a:rPr lang="en-IN" sz="1300" b="1" dirty="0"/>
              <a:t>Amazon Redshift</a:t>
            </a:r>
            <a:r>
              <a:rPr lang="en-IN" sz="1300" dirty="0"/>
              <a:t> – analytical queries and aggregated insights</a:t>
            </a:r>
          </a:p>
          <a:p>
            <a:r>
              <a:rPr lang="en-IN" sz="1300" b="1" dirty="0"/>
              <a:t>Amazon DynamoDB</a:t>
            </a:r>
            <a:r>
              <a:rPr lang="en-IN" sz="1300" dirty="0"/>
              <a:t> – low-latency storage for recommendations and metadata</a:t>
            </a:r>
          </a:p>
          <a:p>
            <a:endParaRPr lang="en-IN" sz="1300" dirty="0"/>
          </a:p>
          <a:p>
            <a:r>
              <a:rPr lang="en-IN" sz="1300" b="1" dirty="0"/>
              <a:t>Visualization &amp; User Experience</a:t>
            </a:r>
          </a:p>
          <a:p>
            <a:r>
              <a:rPr lang="en-IN" sz="1300" b="1" dirty="0"/>
              <a:t>Amazon </a:t>
            </a:r>
            <a:r>
              <a:rPr lang="en-IN" sz="1300" b="1" dirty="0" err="1"/>
              <a:t>QuickSight</a:t>
            </a:r>
            <a:r>
              <a:rPr lang="en-IN" sz="1300" dirty="0"/>
              <a:t> – interactive dashboards for forecasts, pricing, and trends</a:t>
            </a:r>
          </a:p>
          <a:p>
            <a:r>
              <a:rPr lang="en-IN" sz="1300" b="1" dirty="0"/>
              <a:t>Web UI (React / AWS Amplify)</a:t>
            </a:r>
            <a:r>
              <a:rPr lang="en-IN" sz="1300" dirty="0"/>
              <a:t> – business-facing application interface</a:t>
            </a:r>
          </a:p>
          <a:p>
            <a:r>
              <a:rPr lang="en-IN" sz="1300" b="1" dirty="0"/>
              <a:t>AI Copilot Interface</a:t>
            </a:r>
            <a:r>
              <a:rPr lang="en-IN" sz="1300" dirty="0"/>
              <a:t> – chat-based assistant powered by Amazon Bedrock</a:t>
            </a:r>
            <a:br>
              <a:rPr lang="en-IN" sz="1300" dirty="0"/>
            </a:br>
            <a:endParaRPr lang="en-IN" sz="1300" dirty="0"/>
          </a:p>
          <a:p>
            <a:r>
              <a:rPr lang="en-IN" sz="1300" b="1" dirty="0"/>
              <a:t>Security, Identity &amp; Monitoring</a:t>
            </a:r>
          </a:p>
          <a:p>
            <a:r>
              <a:rPr lang="en-IN" sz="1300" b="1" dirty="0"/>
              <a:t>AWS IAM</a:t>
            </a:r>
            <a:r>
              <a:rPr lang="en-IN" sz="1300" dirty="0"/>
              <a:t> – secure access control and service permissions</a:t>
            </a:r>
          </a:p>
          <a:p>
            <a:r>
              <a:rPr lang="en-IN" sz="1300" b="1" dirty="0"/>
              <a:t>Amazon Cognito</a:t>
            </a:r>
            <a:r>
              <a:rPr lang="en-IN" sz="1300" dirty="0"/>
              <a:t> – user authentication and role-based access</a:t>
            </a:r>
          </a:p>
          <a:p>
            <a:r>
              <a:rPr lang="en-IN" sz="1300" b="1" dirty="0"/>
              <a:t>Amazon CloudWatch</a:t>
            </a:r>
            <a:r>
              <a:rPr lang="en-IN" sz="1300" dirty="0"/>
              <a:t> – logging, monitoring, and system health tracking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F716F5-4722-FDEC-0252-C9768D9B5BC4}"/>
              </a:ext>
            </a:extLst>
          </p:cNvPr>
          <p:cNvSpPr txBox="1"/>
          <p:nvPr/>
        </p:nvSpPr>
        <p:spPr>
          <a:xfrm>
            <a:off x="166218" y="4025900"/>
            <a:ext cx="9060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i="1" dirty="0"/>
              <a:t>Built entirely on managed AWS AI services — scalable, explainable &amp; production-ready.</a:t>
            </a:r>
            <a:endParaRPr lang="en-IN" sz="1600" b="1" dirty="0"/>
          </a:p>
          <a:p>
            <a:r>
              <a:rPr lang="en-IN" dirty="0"/>
              <a:t>Directly addresses AI for Retail, Commerce &amp; Market Intelligence by enabling data-driven decisions across inventory, pricing, customer experience, and marketplace operations.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640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114850" y="552400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8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Estimated implementation cost:</a:t>
            </a:r>
            <a:endParaRPr sz="1800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1833C1-A33E-A11A-0D25-406C8EDD1DEE}"/>
              </a:ext>
            </a:extLst>
          </p:cNvPr>
          <p:cNvSpPr txBox="1"/>
          <p:nvPr/>
        </p:nvSpPr>
        <p:spPr>
          <a:xfrm>
            <a:off x="114850" y="1149990"/>
            <a:ext cx="439415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50" b="1" dirty="0"/>
              <a:t>Prototype / Hackathon Phase (Using AWS Credits)</a:t>
            </a:r>
          </a:p>
          <a:p>
            <a:r>
              <a:rPr lang="en-IN" sz="1250" b="1" dirty="0"/>
              <a:t>Cost:</a:t>
            </a:r>
            <a:r>
              <a:rPr lang="en-IN" sz="1250" dirty="0"/>
              <a:t> </a:t>
            </a:r>
            <a:r>
              <a:rPr lang="en-IN" sz="1250" i="1" dirty="0"/>
              <a:t>Covered under AWS promotional / hackathon credits</a:t>
            </a:r>
            <a:endParaRPr lang="en-IN" sz="1250" dirty="0"/>
          </a:p>
          <a:p>
            <a:r>
              <a:rPr lang="en-IN" sz="1250" b="1" dirty="0"/>
              <a:t>Scope:</a:t>
            </a:r>
            <a:endParaRPr lang="en-IN" sz="1250" dirty="0"/>
          </a:p>
          <a:p>
            <a:pPr lvl="1"/>
            <a:r>
              <a:rPr lang="en-IN" sz="1250" dirty="0"/>
              <a:t>Sample datasets (limited SKUs, regions)</a:t>
            </a:r>
          </a:p>
          <a:p>
            <a:pPr lvl="1"/>
            <a:r>
              <a:rPr lang="en-IN" sz="1250" dirty="0"/>
              <a:t>On-demand model training</a:t>
            </a:r>
          </a:p>
          <a:p>
            <a:pPr lvl="1"/>
            <a:r>
              <a:rPr lang="en-IN" sz="1250" dirty="0"/>
              <a:t>Low-volume inference and dashboards</a:t>
            </a:r>
          </a:p>
          <a:p>
            <a:r>
              <a:rPr lang="en-IN" sz="1250" b="1" dirty="0"/>
              <a:t>No upfront infrastructure investment required</a:t>
            </a:r>
            <a:endParaRPr lang="en-IN" sz="1250" dirty="0"/>
          </a:p>
          <a:p>
            <a:endParaRPr lang="en-US" sz="125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210505F-8A42-3C55-BF61-E4B98A655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379829"/>
              </p:ext>
            </p:extLst>
          </p:nvPr>
        </p:nvGraphicFramePr>
        <p:xfrm>
          <a:off x="114850" y="3224086"/>
          <a:ext cx="7295600" cy="1691640"/>
        </p:xfrm>
        <a:graphic>
          <a:graphicData uri="http://schemas.openxmlformats.org/drawingml/2006/table">
            <a:tbl>
              <a:tblPr/>
              <a:tblGrid>
                <a:gridCol w="5126443">
                  <a:extLst>
                    <a:ext uri="{9D8B030D-6E8A-4147-A177-3AD203B41FA5}">
                      <a16:colId xmlns:a16="http://schemas.microsoft.com/office/drawing/2014/main" val="720092977"/>
                    </a:ext>
                  </a:extLst>
                </a:gridCol>
                <a:gridCol w="2169157">
                  <a:extLst>
                    <a:ext uri="{9D8B030D-6E8A-4147-A177-3AD203B41FA5}">
                      <a16:colId xmlns:a16="http://schemas.microsoft.com/office/drawing/2014/main" val="1426455630"/>
                    </a:ext>
                  </a:extLst>
                </a:gridCol>
              </a:tblGrid>
              <a:tr h="265917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250" b="1" dirty="0"/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250" b="1" dirty="0"/>
                        <a:t>Estimated Monthly Cost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1310298"/>
                  </a:ext>
                </a:extLst>
              </a:tr>
              <a:tr h="265917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250" dirty="0"/>
                        <a:t>Data storage (Amazon S3)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250" dirty="0"/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3438296"/>
                  </a:ext>
                </a:extLst>
              </a:tr>
              <a:tr h="265917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250" dirty="0"/>
                        <a:t>Forecasting &amp; ML (Amazon Forecast, SageMaker – on-demand)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250" dirty="0"/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8596812"/>
                  </a:ext>
                </a:extLst>
              </a:tr>
              <a:tr h="265917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250" dirty="0"/>
                        <a:t>NLP &amp; GenAI (Comprehend, Bedrock – usage based)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250" dirty="0"/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0036"/>
                  </a:ext>
                </a:extLst>
              </a:tr>
              <a:tr h="265917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250"/>
                        <a:t>Dashboards &amp; UI (QuickSight, Web App)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250" dirty="0"/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551965"/>
                  </a:ext>
                </a:extLst>
              </a:tr>
              <a:tr h="265917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250" dirty="0"/>
                        <a:t>Security &amp; Monitoring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250" dirty="0"/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42311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C56CF6E-BE32-9D79-1CA0-96A31B233995}"/>
              </a:ext>
            </a:extLst>
          </p:cNvPr>
          <p:cNvSpPr txBox="1"/>
          <p:nvPr/>
        </p:nvSpPr>
        <p:spPr>
          <a:xfrm>
            <a:off x="114850" y="2981875"/>
            <a:ext cx="464261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300" b="1" dirty="0"/>
              <a:t>Pilot Deployment (Small–Medium Retailer / Marketplace)</a:t>
            </a:r>
            <a:endParaRPr lang="en-US" sz="13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84250-5F5A-DDFA-0BA5-675D7E32DD0B}"/>
              </a:ext>
            </a:extLst>
          </p:cNvPr>
          <p:cNvSpPr txBox="1"/>
          <p:nvPr/>
        </p:nvSpPr>
        <p:spPr>
          <a:xfrm>
            <a:off x="4876557" y="1010972"/>
            <a:ext cx="4043506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50" b="1" dirty="0"/>
              <a:t>Business ROI Justification</a:t>
            </a:r>
          </a:p>
          <a:p>
            <a:r>
              <a:rPr lang="en-IN" sz="1250" b="1" dirty="0"/>
              <a:t>20–30% inventory cost reduction</a:t>
            </a:r>
            <a:endParaRPr lang="en-IN" sz="1250" dirty="0"/>
          </a:p>
          <a:p>
            <a:r>
              <a:rPr lang="en-IN" sz="1250" b="1" dirty="0"/>
              <a:t>5–10% margin improvement</a:t>
            </a:r>
            <a:endParaRPr lang="en-IN" sz="1250" dirty="0"/>
          </a:p>
          <a:p>
            <a:r>
              <a:rPr lang="en-IN" sz="1250" b="1" dirty="0"/>
              <a:t>5× faster seller onboarding</a:t>
            </a:r>
            <a:endParaRPr lang="en-IN" sz="1250" dirty="0"/>
          </a:p>
          <a:p>
            <a:r>
              <a:rPr lang="en-IN" sz="1250" dirty="0"/>
              <a:t>Operational savings significantly outweigh platform costs</a:t>
            </a:r>
          </a:p>
          <a:p>
            <a:endParaRPr lang="en-IN" sz="1250" dirty="0"/>
          </a:p>
          <a:p>
            <a:r>
              <a:rPr lang="en-IN" sz="1250" b="1" dirty="0"/>
              <a:t>Low-cost to pilot, high-impact to scale — designed for real-world adoption.</a:t>
            </a:r>
            <a:endParaRPr lang="en-US" sz="125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123810" y="631818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-GB" sz="17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Add as per the requirements for the hackathon:</a:t>
            </a:r>
            <a:endParaRPr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7B59CB-697E-69E4-8DD6-8E90B0982AFC}"/>
              </a:ext>
            </a:extLst>
          </p:cNvPr>
          <p:cNvSpPr txBox="1"/>
          <p:nvPr/>
        </p:nvSpPr>
        <p:spPr>
          <a:xfrm>
            <a:off x="1327758" y="2718148"/>
            <a:ext cx="6122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suhastumati</a:t>
            </a:r>
            <a:r>
              <a:rPr lang="en-US" dirty="0"/>
              <a:t>/AI-for-Retail-Commerce-Market-Intelligence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2BB14-8F17-56F8-FFB4-4C53D737760F}"/>
              </a:ext>
            </a:extLst>
          </p:cNvPr>
          <p:cNvSpPr txBox="1"/>
          <p:nvPr/>
        </p:nvSpPr>
        <p:spPr>
          <a:xfrm>
            <a:off x="3375764" y="2410371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Repo link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 title="AI for Bharddat BANNER –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49839" y="571542"/>
            <a:ext cx="8819512" cy="449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450" b="1" dirty="0">
                <a:solidFill>
                  <a:schemeClr val="tx1"/>
                </a:solidFill>
                <a:latin typeface="Arial" panose="020B0604020202020204" pitchFamily="34" charset="0"/>
                <a:ea typeface="Manrope"/>
                <a:cs typeface="Arial" panose="020B0604020202020204" pitchFamily="34" charset="0"/>
                <a:sym typeface="Manrope"/>
              </a:rPr>
              <a:t>Brief about the Idea:</a:t>
            </a:r>
          </a:p>
          <a:p>
            <a:endParaRPr lang="en-GB" sz="1450" b="1" dirty="0">
              <a:solidFill>
                <a:schemeClr val="tx1"/>
              </a:solidFill>
              <a:latin typeface="Arial" panose="020B0604020202020204" pitchFamily="34" charset="0"/>
              <a:ea typeface="Manrope"/>
              <a:cs typeface="Arial" panose="020B0604020202020204" pitchFamily="34" charset="0"/>
              <a:sym typeface="Manrope"/>
            </a:endParaRPr>
          </a:p>
          <a:p>
            <a:endParaRPr lang="en-GB" sz="200" b="1" dirty="0">
              <a:solidFill>
                <a:schemeClr val="tx1"/>
              </a:solidFill>
              <a:latin typeface="Arial" panose="020B0604020202020204" pitchFamily="34" charset="0"/>
              <a:ea typeface="Manrope"/>
              <a:cs typeface="Arial" panose="020B0604020202020204" pitchFamily="34" charset="0"/>
              <a:sym typeface="Manrope"/>
            </a:endParaRPr>
          </a:p>
          <a:p>
            <a:r>
              <a:rPr lang="en-IN" b="1" dirty="0"/>
              <a:t>BluePill AI</a:t>
            </a:r>
          </a:p>
          <a:p>
            <a:r>
              <a:rPr lang="en-IN" sz="1150" dirty="0"/>
              <a:t>AI Business Consultant for Retail &amp; Marketplaces</a:t>
            </a:r>
          </a:p>
          <a:p>
            <a:endParaRPr lang="en-IN" sz="700" dirty="0"/>
          </a:p>
          <a:p>
            <a:endParaRPr lang="en-IN" sz="700" dirty="0"/>
          </a:p>
          <a:p>
            <a:endParaRPr lang="en-IN" sz="700" dirty="0"/>
          </a:p>
          <a:p>
            <a:r>
              <a:rPr lang="en-IN" b="1" dirty="0"/>
              <a:t>Value Proposition</a:t>
            </a:r>
          </a:p>
          <a:p>
            <a:r>
              <a:rPr lang="en-IN" sz="1200" b="1" dirty="0"/>
              <a:t>Driving data-backed retail decisions with 20–30% inventory reduction, 5–10% margin improvement, and 5x faster seller onboarding through a unified AI intelligence platform.</a:t>
            </a:r>
            <a:endParaRPr lang="en-IN" sz="700" dirty="0"/>
          </a:p>
          <a:p>
            <a:endParaRPr lang="en-IN" sz="700" dirty="0"/>
          </a:p>
          <a:p>
            <a:endParaRPr lang="en-IN" sz="700" dirty="0"/>
          </a:p>
          <a:p>
            <a:endParaRPr lang="en-IN" sz="700" dirty="0"/>
          </a:p>
          <a:p>
            <a:r>
              <a:rPr lang="en-IN" b="1" dirty="0"/>
              <a:t>What the Solution Does ?</a:t>
            </a:r>
          </a:p>
          <a:p>
            <a:r>
              <a:rPr lang="en-IN" sz="1200" dirty="0"/>
              <a:t>A </a:t>
            </a:r>
            <a:r>
              <a:rPr lang="en-IN" sz="1200" b="1" dirty="0"/>
              <a:t>unified AI-driven analytics platform</a:t>
            </a:r>
            <a:r>
              <a:rPr lang="en-IN" sz="1200" dirty="0"/>
              <a:t> for retailers, D2C brands, and marketplaces</a:t>
            </a:r>
          </a:p>
          <a:p>
            <a:r>
              <a:rPr lang="en-IN" sz="1200" dirty="0"/>
              <a:t>Ingests </a:t>
            </a:r>
            <a:r>
              <a:rPr lang="en-IN" sz="1200" b="1" dirty="0"/>
              <a:t>sales history, festival calendars, competitor pricing, customer reviews, real-time news, and seller documents</a:t>
            </a:r>
          </a:p>
          <a:p>
            <a:r>
              <a:rPr lang="en-IN" sz="1200" dirty="0"/>
              <a:t>Applies </a:t>
            </a:r>
            <a:r>
              <a:rPr lang="en-IN" sz="1200" b="1" dirty="0"/>
              <a:t>forecasting, machine learning, and generative AI</a:t>
            </a:r>
            <a:r>
              <a:rPr lang="en-IN" sz="1200" dirty="0"/>
              <a:t> to deliver </a:t>
            </a:r>
            <a:r>
              <a:rPr lang="en-IN" sz="1200" b="1" dirty="0"/>
              <a:t>actionable, explainable, human-reviewed/AI-verified business recommendations</a:t>
            </a:r>
            <a:endParaRPr lang="en-IN" sz="1200" dirty="0"/>
          </a:p>
          <a:p>
            <a:endParaRPr lang="en-IN" sz="700" dirty="0"/>
          </a:p>
          <a:p>
            <a:endParaRPr lang="en-IN" sz="300" dirty="0"/>
          </a:p>
          <a:p>
            <a:endParaRPr lang="en-IN" sz="300" dirty="0"/>
          </a:p>
          <a:p>
            <a:endParaRPr lang="en-IN" sz="300" dirty="0"/>
          </a:p>
          <a:p>
            <a:endParaRPr lang="en-IN" sz="300" dirty="0"/>
          </a:p>
          <a:p>
            <a:endParaRPr lang="en-IN" sz="300" dirty="0"/>
          </a:p>
          <a:p>
            <a:endParaRPr lang="en-IN" sz="300" dirty="0"/>
          </a:p>
          <a:p>
            <a:r>
              <a:rPr lang="en-IN" b="1" dirty="0"/>
              <a:t>Target Market</a:t>
            </a:r>
          </a:p>
          <a:p>
            <a:r>
              <a:rPr lang="en-IN" sz="1200" dirty="0"/>
              <a:t>Large retail enterprises,</a:t>
            </a:r>
          </a:p>
          <a:p>
            <a:r>
              <a:rPr lang="en-IN" sz="1200" dirty="0"/>
              <a:t>E-commerce and D2C platforms,</a:t>
            </a:r>
          </a:p>
          <a:p>
            <a:r>
              <a:rPr lang="en-IN" sz="1200" dirty="0"/>
              <a:t>Marketplace operations &amp; category management teams (ONDC-like ecosystems)</a:t>
            </a:r>
            <a:br>
              <a:rPr lang="en-IN" sz="1050" dirty="0"/>
            </a:br>
            <a:endParaRPr lang="en-IN" sz="700" dirty="0"/>
          </a:p>
          <a:p>
            <a:pPr lvl="0">
              <a:lnSpc>
                <a:spcPct val="115000"/>
              </a:lnSpc>
              <a:spcAft>
                <a:spcPts val="1200"/>
              </a:spcAft>
              <a:buSzPts val="935"/>
            </a:pPr>
            <a:endParaRPr sz="1200" b="1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01310" y="509047"/>
            <a:ext cx="8941360" cy="17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IN" sz="1300" b="1" dirty="0"/>
              <a:t>1. The Problem with Existing Solutions</a:t>
            </a:r>
          </a:p>
          <a:p>
            <a:r>
              <a:rPr lang="en-IN" sz="1300" dirty="0"/>
              <a:t>Most tools solve </a:t>
            </a:r>
            <a:r>
              <a:rPr lang="en-IN" sz="1300" b="1" dirty="0"/>
              <a:t>one problem in isolation</a:t>
            </a:r>
            <a:br>
              <a:rPr lang="en-IN" sz="1300" dirty="0"/>
            </a:br>
            <a:r>
              <a:rPr lang="en-IN" sz="1300" dirty="0"/>
              <a:t>Forecasting → Demand only | Pricing → Price only | Sentiment → Reviews only | KYC → Compliance only</a:t>
            </a:r>
          </a:p>
          <a:p>
            <a:r>
              <a:rPr lang="en-IN" sz="1300" b="1" dirty="0"/>
              <a:t>BluePill AI unifies all of them into a single decision intelligence layer</a:t>
            </a:r>
            <a:endParaRPr lang="en-IN" sz="13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endParaRPr sz="12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1B96C9-0D4B-E9A7-EA0A-DE7F3CFD6326}"/>
              </a:ext>
            </a:extLst>
          </p:cNvPr>
          <p:cNvSpPr txBox="1"/>
          <p:nvPr/>
        </p:nvSpPr>
        <p:spPr>
          <a:xfrm>
            <a:off x="5206728" y="1447800"/>
            <a:ext cx="403860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" b="1" dirty="0"/>
              <a:t>2. How BluePill AI Solves It ?</a:t>
            </a:r>
          </a:p>
          <a:p>
            <a:r>
              <a:rPr lang="en-IN" sz="1300" b="1" dirty="0"/>
              <a:t>Predicts demand</a:t>
            </a:r>
            <a:r>
              <a:rPr lang="en-IN" sz="1300" dirty="0"/>
              <a:t> - </a:t>
            </a:r>
            <a:r>
              <a:rPr lang="en-IN" sz="1200" dirty="0"/>
              <a:t>Sales history + festivals + weather</a:t>
            </a:r>
          </a:p>
          <a:p>
            <a:r>
              <a:rPr lang="en-IN" sz="1300" b="1" dirty="0"/>
              <a:t>Optimizes pricing</a:t>
            </a:r>
            <a:r>
              <a:rPr lang="en-IN" sz="1300" dirty="0"/>
              <a:t> - </a:t>
            </a:r>
            <a:r>
              <a:rPr lang="en-IN" sz="1200" dirty="0"/>
              <a:t>Competitor intelligence &amp; elasticity</a:t>
            </a:r>
          </a:p>
          <a:p>
            <a:r>
              <a:rPr lang="en-IN" sz="1300" b="1" dirty="0"/>
              <a:t>Tracks market risks</a:t>
            </a:r>
            <a:r>
              <a:rPr lang="en-IN" sz="1300" dirty="0"/>
              <a:t> - </a:t>
            </a:r>
            <a:r>
              <a:rPr lang="en-IN" sz="1200" dirty="0"/>
              <a:t>Real-time news, trend analysis</a:t>
            </a:r>
          </a:p>
          <a:p>
            <a:r>
              <a:rPr lang="en-IN" sz="1300" b="1" dirty="0"/>
              <a:t>Understands customers</a:t>
            </a:r>
            <a:r>
              <a:rPr lang="en-IN" sz="1300" dirty="0"/>
              <a:t> - </a:t>
            </a:r>
            <a:r>
              <a:rPr lang="en-IN" sz="1200" dirty="0"/>
              <a:t>AI-driven sentiment score</a:t>
            </a:r>
          </a:p>
          <a:p>
            <a:r>
              <a:rPr lang="en-IN" sz="1300" b="1" dirty="0"/>
              <a:t>Accelerates onboarding</a:t>
            </a:r>
            <a:r>
              <a:rPr lang="en-IN" sz="1300" dirty="0"/>
              <a:t> - </a:t>
            </a:r>
            <a:r>
              <a:rPr lang="en-IN" sz="1200" dirty="0"/>
              <a:t>Automated KYC and compliance checks</a:t>
            </a:r>
          </a:p>
          <a:p>
            <a:endParaRPr lang="en-IN" sz="1000" dirty="0"/>
          </a:p>
          <a:p>
            <a:r>
              <a:rPr lang="en-IN" sz="1200" dirty="0"/>
              <a:t>All insights run </a:t>
            </a:r>
            <a:r>
              <a:rPr lang="en-IN" sz="1200" b="1" dirty="0"/>
              <a:t>in parallel</a:t>
            </a:r>
            <a:r>
              <a:rPr lang="en-IN" sz="1200" dirty="0"/>
              <a:t>, are </a:t>
            </a:r>
            <a:r>
              <a:rPr lang="en-IN" sz="1200" b="1" dirty="0"/>
              <a:t>AI-validated</a:t>
            </a:r>
            <a:r>
              <a:rPr lang="en-IN" sz="1200" dirty="0"/>
              <a:t>, and </a:t>
            </a:r>
            <a:r>
              <a:rPr lang="en-IN" sz="1200" b="1" dirty="0"/>
              <a:t>human-reviewed</a:t>
            </a:r>
            <a:endParaRPr lang="en-IN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17FC7-D5E3-0E0E-45A3-2E96E31CCDEB}"/>
              </a:ext>
            </a:extLst>
          </p:cNvPr>
          <p:cNvSpPr txBox="1"/>
          <p:nvPr/>
        </p:nvSpPr>
        <p:spPr>
          <a:xfrm>
            <a:off x="5206728" y="3503400"/>
            <a:ext cx="3937271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" b="1" dirty="0"/>
              <a:t>3. USP (Why It’s Hard to Replicate?)</a:t>
            </a:r>
          </a:p>
          <a:p>
            <a:r>
              <a:rPr lang="en-IN" sz="1300" b="1" dirty="0"/>
              <a:t>Unified Decision Engine:</a:t>
            </a:r>
            <a:r>
              <a:rPr lang="en-IN" sz="1300" dirty="0"/>
              <a:t> </a:t>
            </a:r>
            <a:r>
              <a:rPr lang="en-IN" sz="1200" dirty="0"/>
              <a:t>reasons across demand, price, sentiment, events &amp; risk; </a:t>
            </a:r>
            <a:r>
              <a:rPr lang="en-IN" sz="1300" b="1" dirty="0"/>
              <a:t>Explainable AI:</a:t>
            </a:r>
            <a:r>
              <a:rPr lang="en-IN" sz="1300" dirty="0"/>
              <a:t> </a:t>
            </a:r>
            <a:r>
              <a:rPr lang="en-IN" sz="1200" dirty="0"/>
              <a:t>explains </a:t>
            </a:r>
            <a:r>
              <a:rPr lang="en-IN" sz="1200" i="1" dirty="0"/>
              <a:t>why</a:t>
            </a:r>
            <a:r>
              <a:rPr lang="en-IN" sz="1200" dirty="0"/>
              <a:t>, not just </a:t>
            </a:r>
            <a:r>
              <a:rPr lang="en-IN" sz="1200" i="1" dirty="0"/>
              <a:t>what; </a:t>
            </a:r>
            <a:r>
              <a:rPr lang="en-IN" sz="1300" b="1" dirty="0"/>
              <a:t>Bharat-Ready:</a:t>
            </a:r>
            <a:r>
              <a:rPr lang="en-IN" sz="1300" dirty="0"/>
              <a:t> </a:t>
            </a:r>
            <a:r>
              <a:rPr lang="en-IN" sz="1200" dirty="0"/>
              <a:t>built for festivals, ONDC-style marketplaces &amp; noisy data; </a:t>
            </a:r>
            <a:r>
              <a:rPr lang="en-IN" sz="1300" b="1" dirty="0"/>
              <a:t>Production-Ready:</a:t>
            </a:r>
            <a:r>
              <a:rPr lang="en-IN" sz="1300" dirty="0"/>
              <a:t> </a:t>
            </a:r>
            <a:r>
              <a:rPr lang="en-IN" sz="1200" dirty="0"/>
              <a:t>powered by AWS AI (Forecast, Bedrock, Comprehend)</a:t>
            </a:r>
          </a:p>
          <a:p>
            <a:endParaRPr lang="en-US" sz="1200" dirty="0"/>
          </a:p>
        </p:txBody>
      </p:sp>
      <p:pic>
        <p:nvPicPr>
          <p:cNvPr id="5" name="Picture 4" descr="A collage of a person in suits&#10;&#10;AI-generated content may be incorrect.">
            <a:extLst>
              <a:ext uri="{FF2B5EF4-FFF2-40B4-BE49-F238E27FC236}">
                <a16:creationId xmlns:a16="http://schemas.microsoft.com/office/drawing/2014/main" id="{5C97816D-D392-3381-0961-68D40D991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10" y="1561052"/>
            <a:ext cx="5004090" cy="34236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" y="-1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121200" y="488900"/>
            <a:ext cx="4260300" cy="4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700" b="1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List of features offered by the solution</a:t>
            </a:r>
            <a:endParaRPr sz="1700" b="1" dirty="0">
              <a:solidFill>
                <a:schemeClr val="tx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4" name="Picture 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A2F6DF-A86D-64C8-9D1A-50D22C7DA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9" y="1140579"/>
            <a:ext cx="4202974" cy="3181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30F7054-518B-CAC1-3E3C-C6EFEFD14441}"/>
              </a:ext>
            </a:extLst>
          </p:cNvPr>
          <p:cNvSpPr txBox="1"/>
          <p:nvPr/>
        </p:nvSpPr>
        <p:spPr>
          <a:xfrm>
            <a:off x="4356490" y="946150"/>
            <a:ext cx="47875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b="1" dirty="0"/>
              <a:t>1. AI Demand Forecasting &amp; Inventory Intelligence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473A28-D573-BC97-F156-D6DC6678B964}"/>
              </a:ext>
            </a:extLst>
          </p:cNvPr>
          <p:cNvSpPr txBox="1"/>
          <p:nvPr/>
        </p:nvSpPr>
        <p:spPr>
          <a:xfrm>
            <a:off x="4571991" y="1269315"/>
            <a:ext cx="44259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Why AI is needed</a:t>
            </a:r>
            <a:endParaRPr lang="en-IN" dirty="0"/>
          </a:p>
          <a:p>
            <a:r>
              <a:rPr lang="en-IN" sz="1300" dirty="0"/>
              <a:t>Festival-driven demand, weather impact, and promotions create </a:t>
            </a:r>
            <a:r>
              <a:rPr lang="en-IN" sz="1300" b="1" dirty="0"/>
              <a:t>non-linear patterns</a:t>
            </a:r>
            <a:r>
              <a:rPr lang="en-IN" sz="1300" dirty="0"/>
              <a:t> that rule-based forecasting cannot capture.</a:t>
            </a:r>
          </a:p>
          <a:p>
            <a:endParaRPr lang="en-IN" sz="1300" dirty="0"/>
          </a:p>
          <a:p>
            <a:r>
              <a:rPr lang="en-IN" b="1" dirty="0"/>
              <a:t>How AI is used</a:t>
            </a:r>
            <a:endParaRPr lang="en-IN" dirty="0"/>
          </a:p>
          <a:p>
            <a:r>
              <a:rPr lang="en-IN" sz="1300" dirty="0"/>
              <a:t>Machine learning models learn seasonality, trends, and external signals (festivals, weather, campaigns) to generate </a:t>
            </a:r>
            <a:r>
              <a:rPr lang="en-IN" sz="1300" b="1" dirty="0"/>
              <a:t>SKU-level demand forecasts</a:t>
            </a:r>
            <a:r>
              <a:rPr lang="en-IN" sz="1300" dirty="0"/>
              <a:t>.</a:t>
            </a:r>
          </a:p>
          <a:p>
            <a:r>
              <a:rPr lang="en-IN" sz="1300" dirty="0"/>
              <a:t>Models continuously improve using historical accuracy feedback.</a:t>
            </a:r>
          </a:p>
          <a:p>
            <a:endParaRPr lang="en-IN" dirty="0"/>
          </a:p>
          <a:p>
            <a:r>
              <a:rPr lang="en-IN" b="1" dirty="0"/>
              <a:t>Responsible &amp; usable design</a:t>
            </a:r>
            <a:endParaRPr lang="en-IN" dirty="0"/>
          </a:p>
          <a:p>
            <a:r>
              <a:rPr lang="en-IN" sz="1300" dirty="0"/>
              <a:t>Forecast confidence bands shown clearly.</a:t>
            </a:r>
          </a:p>
          <a:p>
            <a:r>
              <a:rPr lang="en-IN" sz="1300" dirty="0"/>
              <a:t>Human users can review, override, or simulate scenarios before action.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DBEF5782-D013-83B5-D1F7-7D5C8CE7B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Artboarddfghjk – 6.png">
            <a:extLst>
              <a:ext uri="{FF2B5EF4-FFF2-40B4-BE49-F238E27FC236}">
                <a16:creationId xmlns:a16="http://schemas.microsoft.com/office/drawing/2014/main" id="{0ECF2B8F-3ECE-9C67-1EF2-2FDCBB36B22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" y="-1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CAB163AE-60D8-651D-077A-BE3B06A4C3CC}"/>
              </a:ext>
            </a:extLst>
          </p:cNvPr>
          <p:cNvSpPr txBox="1"/>
          <p:nvPr/>
        </p:nvSpPr>
        <p:spPr>
          <a:xfrm>
            <a:off x="121200" y="488900"/>
            <a:ext cx="4260300" cy="4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700" b="1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List of features offered by the solution</a:t>
            </a:r>
            <a:endParaRPr sz="1700" b="1" dirty="0">
              <a:solidFill>
                <a:schemeClr val="tx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2334ED-63AF-8E10-D883-5C052D3CD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05" y="1089457"/>
            <a:ext cx="4206645" cy="33047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853743-97F3-B491-BD44-EA99FFDF7333}"/>
              </a:ext>
            </a:extLst>
          </p:cNvPr>
          <p:cNvSpPr txBox="1"/>
          <p:nvPr/>
        </p:nvSpPr>
        <p:spPr>
          <a:xfrm>
            <a:off x="4538780" y="955499"/>
            <a:ext cx="43604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b="1" dirty="0"/>
              <a:t>2. Dynamic Pricing &amp; Competitive Intelligence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D52D93-827E-D997-223E-03F1C67A405E}"/>
              </a:ext>
            </a:extLst>
          </p:cNvPr>
          <p:cNvSpPr txBox="1"/>
          <p:nvPr/>
        </p:nvSpPr>
        <p:spPr>
          <a:xfrm>
            <a:off x="4752677" y="1278664"/>
            <a:ext cx="414659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Why AI is needed</a:t>
            </a:r>
            <a:endParaRPr lang="en-IN" dirty="0"/>
          </a:p>
          <a:p>
            <a:r>
              <a:rPr lang="en-IN" sz="1300" dirty="0"/>
              <a:t>Competitor prices, demand elasticity, and timing effects change dynamically and cannot be handled by static rules.</a:t>
            </a:r>
          </a:p>
          <a:p>
            <a:endParaRPr lang="en-IN" sz="1300" dirty="0"/>
          </a:p>
          <a:p>
            <a:r>
              <a:rPr lang="en-IN" b="1" dirty="0"/>
              <a:t>How AI is used</a:t>
            </a:r>
            <a:endParaRPr lang="en-IN" dirty="0"/>
          </a:p>
          <a:p>
            <a:r>
              <a:rPr lang="en-IN" sz="1300" dirty="0"/>
              <a:t>AI models analyse historical sales vs price </a:t>
            </a:r>
            <a:r>
              <a:rPr lang="en-IN" sz="1300" dirty="0" err="1"/>
              <a:t>behavior</a:t>
            </a:r>
            <a:r>
              <a:rPr lang="en-IN" sz="1300" dirty="0"/>
              <a:t> to learn </a:t>
            </a:r>
            <a:r>
              <a:rPr lang="en-IN" sz="1300" b="1" dirty="0"/>
              <a:t>price elasticity</a:t>
            </a:r>
            <a:r>
              <a:rPr lang="en-IN" sz="1300" dirty="0"/>
              <a:t>.</a:t>
            </a:r>
          </a:p>
          <a:p>
            <a:r>
              <a:rPr lang="en-IN" sz="1300" dirty="0"/>
              <a:t>Recommends optimal price ranges and markdown timing based on predicted impact.</a:t>
            </a:r>
          </a:p>
          <a:p>
            <a:endParaRPr lang="en-IN" sz="1300" dirty="0"/>
          </a:p>
          <a:p>
            <a:r>
              <a:rPr lang="en-IN" b="1" dirty="0"/>
              <a:t>Responsible &amp; usable design</a:t>
            </a:r>
            <a:endParaRPr lang="en-IN" dirty="0"/>
          </a:p>
          <a:p>
            <a:r>
              <a:rPr lang="en-IN" sz="1300" dirty="0"/>
              <a:t>Recommendations are explainable (“price reduced due to competitor move”).</a:t>
            </a:r>
          </a:p>
          <a:p>
            <a:r>
              <a:rPr lang="en-IN" sz="1300" dirty="0"/>
              <a:t>Final pricing decisions remain with humans.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279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EF7C6616-4E10-50EB-F540-0392B0AB0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Artboarddfghjk – 6.png">
            <a:extLst>
              <a:ext uri="{FF2B5EF4-FFF2-40B4-BE49-F238E27FC236}">
                <a16:creationId xmlns:a16="http://schemas.microsoft.com/office/drawing/2014/main" id="{C4B7AFB1-3C38-40FF-0809-89FFC8BA5F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" y="-1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3AE63483-5188-AA81-B834-15AD38B88B42}"/>
              </a:ext>
            </a:extLst>
          </p:cNvPr>
          <p:cNvSpPr txBox="1"/>
          <p:nvPr/>
        </p:nvSpPr>
        <p:spPr>
          <a:xfrm>
            <a:off x="121200" y="488900"/>
            <a:ext cx="4260300" cy="4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700" b="1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List of features offered by the solution</a:t>
            </a:r>
            <a:endParaRPr sz="1700" b="1" dirty="0">
              <a:solidFill>
                <a:schemeClr val="tx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5C89AA6-9F32-E611-4D24-3786D520E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00" y="1078249"/>
            <a:ext cx="3872950" cy="36665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958472-C09A-4560-0B9B-BC76B4D31520}"/>
              </a:ext>
            </a:extLst>
          </p:cNvPr>
          <p:cNvSpPr txBox="1"/>
          <p:nvPr/>
        </p:nvSpPr>
        <p:spPr>
          <a:xfrm>
            <a:off x="4115368" y="1078249"/>
            <a:ext cx="50097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b="1" dirty="0"/>
              <a:t>3. Market Events &amp; Risk Intelligence (News + Trends)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0B06A8-7949-88B5-5188-F7EDBC3E8B80}"/>
              </a:ext>
            </a:extLst>
          </p:cNvPr>
          <p:cNvSpPr txBox="1"/>
          <p:nvPr/>
        </p:nvSpPr>
        <p:spPr>
          <a:xfrm>
            <a:off x="4337050" y="1403400"/>
            <a:ext cx="468575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Why AI is needed</a:t>
            </a:r>
            <a:endParaRPr lang="en-IN" dirty="0"/>
          </a:p>
          <a:p>
            <a:r>
              <a:rPr lang="en-IN" sz="1300" dirty="0"/>
              <a:t>Unstructured news, policy updates, and events cannot be reliably processed using rule-based logic.</a:t>
            </a:r>
          </a:p>
          <a:p>
            <a:endParaRPr lang="en-IN" sz="1300" dirty="0"/>
          </a:p>
          <a:p>
            <a:r>
              <a:rPr lang="en-IN" b="1" dirty="0"/>
              <a:t>How AI is used</a:t>
            </a:r>
            <a:endParaRPr lang="en-IN" dirty="0"/>
          </a:p>
          <a:p>
            <a:r>
              <a:rPr lang="en-IN" sz="1300" dirty="0"/>
              <a:t>Generative AI and NLP extract relevant events from real-time news.</a:t>
            </a:r>
          </a:p>
          <a:p>
            <a:r>
              <a:rPr lang="en-IN" sz="1300" dirty="0"/>
              <a:t>AI classifies impact (positive/negative/neutral) and severity on sales.</a:t>
            </a:r>
          </a:p>
          <a:p>
            <a:endParaRPr lang="en-IN" sz="1300" dirty="0"/>
          </a:p>
          <a:p>
            <a:r>
              <a:rPr lang="en-IN" b="1" dirty="0"/>
              <a:t>Responsible &amp; usable design</a:t>
            </a:r>
            <a:endParaRPr lang="en-IN" dirty="0"/>
          </a:p>
          <a:p>
            <a:r>
              <a:rPr lang="en-IN" sz="1300" dirty="0"/>
              <a:t>Each insight is backed with source references.</a:t>
            </a:r>
          </a:p>
          <a:p>
            <a:r>
              <a:rPr lang="en-IN" sz="1300" dirty="0"/>
              <a:t>AI highlights risks; humans decide responses.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50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45E9BF3C-1041-3804-10B2-08F263192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Artboarddfghjk – 6.png">
            <a:extLst>
              <a:ext uri="{FF2B5EF4-FFF2-40B4-BE49-F238E27FC236}">
                <a16:creationId xmlns:a16="http://schemas.microsoft.com/office/drawing/2014/main" id="{C7F7D66D-8927-4C7E-717C-B00C0B85E0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" y="-1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34C113E5-A2DB-A144-0956-84BCB5CCD01C}"/>
              </a:ext>
            </a:extLst>
          </p:cNvPr>
          <p:cNvSpPr txBox="1"/>
          <p:nvPr/>
        </p:nvSpPr>
        <p:spPr>
          <a:xfrm>
            <a:off x="121200" y="488900"/>
            <a:ext cx="4260300" cy="4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700" b="1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List of features offered by the solution</a:t>
            </a:r>
            <a:endParaRPr sz="1700" b="1" dirty="0">
              <a:solidFill>
                <a:schemeClr val="tx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8130DEB3-828E-FF5B-5C0D-116D3996F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1" y="882982"/>
            <a:ext cx="4304750" cy="2387268"/>
          </a:xfrm>
          <a:prstGeom prst="rect">
            <a:avLst/>
          </a:prstGeom>
        </p:spPr>
      </p:pic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4047C1E-D42D-526F-6A33-30544FFCF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1" y="1873250"/>
            <a:ext cx="4453844" cy="31451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D9FC16-F010-7E63-7FAC-E11A59FCBB8F}"/>
              </a:ext>
            </a:extLst>
          </p:cNvPr>
          <p:cNvSpPr txBox="1"/>
          <p:nvPr/>
        </p:nvSpPr>
        <p:spPr>
          <a:xfrm>
            <a:off x="4646409" y="827946"/>
            <a:ext cx="444844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b="1" dirty="0"/>
              <a:t>4. Customer Sentiment &amp; Experience Insights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FCBDE-CEFF-8D98-30AF-1074BD77AAF1}"/>
              </a:ext>
            </a:extLst>
          </p:cNvPr>
          <p:cNvSpPr txBox="1"/>
          <p:nvPr/>
        </p:nvSpPr>
        <p:spPr>
          <a:xfrm>
            <a:off x="4883150" y="1132200"/>
            <a:ext cx="41060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Why AI is needed</a:t>
            </a:r>
            <a:endParaRPr lang="en-IN" dirty="0"/>
          </a:p>
          <a:p>
            <a:r>
              <a:rPr lang="en-IN" sz="1300" dirty="0"/>
              <a:t>Customer feedback is unstructured, multilingual, and subjective — rules fail at scale.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E3B04-7077-81EE-DDB4-3EB3BA3A29BF}"/>
              </a:ext>
            </a:extLst>
          </p:cNvPr>
          <p:cNvSpPr txBox="1"/>
          <p:nvPr/>
        </p:nvSpPr>
        <p:spPr>
          <a:xfrm>
            <a:off x="76750" y="3291022"/>
            <a:ext cx="44484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How AI is used</a:t>
            </a:r>
            <a:endParaRPr lang="en-IN" dirty="0"/>
          </a:p>
          <a:p>
            <a:r>
              <a:rPr lang="en-IN" sz="1300" dirty="0"/>
              <a:t>NLP models analyse reviews to detect sentiment, themes, and emerging issues. Aggregates insights across platforms for trend detection.</a:t>
            </a:r>
          </a:p>
          <a:p>
            <a:endParaRPr lang="en-IN" sz="1300" dirty="0"/>
          </a:p>
          <a:p>
            <a:r>
              <a:rPr lang="en-IN" b="1" dirty="0"/>
              <a:t>Responsible &amp; usable design</a:t>
            </a:r>
            <a:endParaRPr lang="en-IN" dirty="0"/>
          </a:p>
          <a:p>
            <a:r>
              <a:rPr lang="en-IN" sz="1300" dirty="0"/>
              <a:t>Transparent sentiment breakdowns. Used for product improvement, not automated decisions.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919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D0B7B3C0-2340-429E-44BC-5A140941C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Artboarddfghjk – 6.png">
            <a:extLst>
              <a:ext uri="{FF2B5EF4-FFF2-40B4-BE49-F238E27FC236}">
                <a16:creationId xmlns:a16="http://schemas.microsoft.com/office/drawing/2014/main" id="{3E39AE7F-0F2E-4B90-2DD1-4D19E4D8F2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FE1BC942-14A9-C31F-D936-F47D76ED3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475" y="2063750"/>
            <a:ext cx="5080325" cy="2983599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269A2D-2268-F378-27B5-11BC2AB2C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31" y="918146"/>
            <a:ext cx="4016544" cy="2187363"/>
          </a:xfrm>
          <a:prstGeom prst="rect">
            <a:avLst/>
          </a:prstGeom>
        </p:spPr>
      </p:pic>
      <p:sp>
        <p:nvSpPr>
          <p:cNvPr id="19" name="Google Shape;75;p16">
            <a:extLst>
              <a:ext uri="{FF2B5EF4-FFF2-40B4-BE49-F238E27FC236}">
                <a16:creationId xmlns:a16="http://schemas.microsoft.com/office/drawing/2014/main" id="{37E7C755-EED1-1F2A-237F-11442A04104E}"/>
              </a:ext>
            </a:extLst>
          </p:cNvPr>
          <p:cNvSpPr txBox="1"/>
          <p:nvPr/>
        </p:nvSpPr>
        <p:spPr>
          <a:xfrm>
            <a:off x="95800" y="510780"/>
            <a:ext cx="4260300" cy="4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700" b="1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List of features offered by the solution</a:t>
            </a:r>
            <a:endParaRPr sz="1700" b="1" dirty="0">
              <a:solidFill>
                <a:schemeClr val="tx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3637A9-D41D-933C-8FBE-6C41FF683542}"/>
              </a:ext>
            </a:extLst>
          </p:cNvPr>
          <p:cNvSpPr txBox="1"/>
          <p:nvPr/>
        </p:nvSpPr>
        <p:spPr>
          <a:xfrm>
            <a:off x="4273550" y="927795"/>
            <a:ext cx="487045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b="1" dirty="0"/>
              <a:t>5. Seller KYC &amp; Compliance Automation</a:t>
            </a:r>
          </a:p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5384FF-1C8D-5BE0-5572-6264D7E5CA02}"/>
              </a:ext>
            </a:extLst>
          </p:cNvPr>
          <p:cNvSpPr txBox="1"/>
          <p:nvPr/>
        </p:nvSpPr>
        <p:spPr>
          <a:xfrm>
            <a:off x="91904" y="3230925"/>
            <a:ext cx="393065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How AI is used</a:t>
            </a:r>
            <a:endParaRPr lang="en-IN" dirty="0"/>
          </a:p>
          <a:p>
            <a:r>
              <a:rPr lang="en-IN" sz="1300" dirty="0"/>
              <a:t>AI extracts data from documents using OCR + NLP. ML models assess risk patterns across seller history and documents.</a:t>
            </a:r>
          </a:p>
          <a:p>
            <a:endParaRPr lang="en-IN" dirty="0"/>
          </a:p>
          <a:p>
            <a:r>
              <a:rPr lang="en-IN" b="1" dirty="0"/>
              <a:t>Responsible &amp; usable design</a:t>
            </a:r>
            <a:endParaRPr lang="en-IN" dirty="0"/>
          </a:p>
          <a:p>
            <a:r>
              <a:rPr lang="en-IN" sz="1300" dirty="0"/>
              <a:t>Human review required for final approval.</a:t>
            </a:r>
          </a:p>
          <a:p>
            <a:r>
              <a:rPr lang="en-IN" sz="1300" dirty="0"/>
              <a:t>Full audit trail maintained for compliance and trust.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F4BFC0-1FF1-15FE-E19A-0782DCC1CCE4}"/>
              </a:ext>
            </a:extLst>
          </p:cNvPr>
          <p:cNvSpPr txBox="1"/>
          <p:nvPr/>
        </p:nvSpPr>
        <p:spPr>
          <a:xfrm>
            <a:off x="4483100" y="1219448"/>
            <a:ext cx="4562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Why AI is needed</a:t>
            </a:r>
            <a:endParaRPr lang="en-IN" dirty="0"/>
          </a:p>
          <a:p>
            <a:r>
              <a:rPr lang="en-IN" sz="1300" dirty="0"/>
              <a:t>Manual KYC review is slow, inconsistent, and error-prone; rule-based checks miss hidden risks.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88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E1CB5B88-2F7E-F85A-3BA1-37F281FE8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Artboarddfghjk – 6.png">
            <a:extLst>
              <a:ext uri="{FF2B5EF4-FFF2-40B4-BE49-F238E27FC236}">
                <a16:creationId xmlns:a16="http://schemas.microsoft.com/office/drawing/2014/main" id="{A1DFFB05-E0EB-FAD6-E010-8A7B70CAAA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" y="-1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F59C641B-6885-13DC-8897-28D01540ACD0}"/>
              </a:ext>
            </a:extLst>
          </p:cNvPr>
          <p:cNvSpPr txBox="1"/>
          <p:nvPr/>
        </p:nvSpPr>
        <p:spPr>
          <a:xfrm>
            <a:off x="121200" y="591175"/>
            <a:ext cx="4260300" cy="4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700" b="1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List of features offered by the solution</a:t>
            </a:r>
            <a:endParaRPr sz="1700" b="1" dirty="0">
              <a:solidFill>
                <a:schemeClr val="tx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35180B-D7E1-4706-78C6-F969ABF1F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00" y="1193125"/>
            <a:ext cx="4903525" cy="2901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AE1A1E-CA1E-37E7-54F6-D362700947E5}"/>
              </a:ext>
            </a:extLst>
          </p:cNvPr>
          <p:cNvSpPr txBox="1"/>
          <p:nvPr/>
        </p:nvSpPr>
        <p:spPr>
          <a:xfrm>
            <a:off x="5145943" y="1105068"/>
            <a:ext cx="370646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b="1" dirty="0"/>
              <a:t>6. AI Business Copilot (Explainable AI)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0A9CF-8ED0-81B7-2BC8-D9677046D9B3}"/>
              </a:ext>
            </a:extLst>
          </p:cNvPr>
          <p:cNvSpPr txBox="1"/>
          <p:nvPr/>
        </p:nvSpPr>
        <p:spPr>
          <a:xfrm>
            <a:off x="5365750" y="1374373"/>
            <a:ext cx="3702775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Why AI is needed</a:t>
            </a:r>
            <a:endParaRPr lang="en-IN" dirty="0"/>
          </a:p>
          <a:p>
            <a:r>
              <a:rPr lang="en-IN" sz="1300" dirty="0"/>
              <a:t>Business users need </a:t>
            </a:r>
            <a:r>
              <a:rPr lang="en-IN" sz="1300" b="1" dirty="0"/>
              <a:t>reasoning and explanations</a:t>
            </a:r>
            <a:r>
              <a:rPr lang="en-IN" sz="1300" dirty="0"/>
              <a:t>, not static dashboards.</a:t>
            </a:r>
          </a:p>
          <a:p>
            <a:endParaRPr lang="en-IN" dirty="0"/>
          </a:p>
          <a:p>
            <a:r>
              <a:rPr lang="en-IN" b="1" dirty="0"/>
              <a:t>How AI is used</a:t>
            </a:r>
            <a:endParaRPr lang="en-IN" dirty="0"/>
          </a:p>
          <a:p>
            <a:r>
              <a:rPr lang="en-IN" sz="1300" dirty="0"/>
              <a:t>Generative AI explains recommendations, answers “why” and “what-if” questions.</a:t>
            </a:r>
          </a:p>
          <a:p>
            <a:r>
              <a:rPr lang="en-IN" sz="1300" dirty="0"/>
              <a:t>Connects insights across forecasting, pricing, sentiment, and risk.</a:t>
            </a:r>
          </a:p>
          <a:p>
            <a:endParaRPr lang="en-IN" dirty="0"/>
          </a:p>
          <a:p>
            <a:r>
              <a:rPr lang="en-IN" b="1" dirty="0"/>
              <a:t>Responsible &amp; usable design</a:t>
            </a:r>
            <a:endParaRPr lang="en-IN" dirty="0"/>
          </a:p>
          <a:p>
            <a:r>
              <a:rPr lang="en-IN" sz="1300" dirty="0"/>
              <a:t>AI does not take actions autonomously.</a:t>
            </a:r>
          </a:p>
          <a:p>
            <a:r>
              <a:rPr lang="en-IN" sz="1300" dirty="0"/>
              <a:t>Designed as a decision-support assistant, not a replacement.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27170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0cf7ac0a-4681-4823-ab0b-04ef02c5f873}" enabled="1" method="Standard" siteId="{42f7676c-f455-423c-82f6-dc2d99791af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4183</TotalTime>
  <Words>1311</Words>
  <Application>Microsoft Macintosh PowerPoint</Application>
  <PresentationFormat>On-screen Show (16:9)</PresentationFormat>
  <Paragraphs>179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Manrope</vt:lpstr>
      <vt:lpstr>Arial</vt:lpstr>
      <vt:lpstr>Manrope SemiBold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Pranay, Tumati Suhas</cp:lastModifiedBy>
  <cp:revision>96</cp:revision>
  <dcterms:modified xsi:type="dcterms:W3CDTF">2026-02-10T07:03:40Z</dcterms:modified>
</cp:coreProperties>
</file>